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5" r:id="rId13"/>
  </p:sldIdLst>
  <p:sldSz cx="14630400" cy="8229600"/>
  <p:notesSz cx="8229600" cy="146304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Host Grotesk Medium" panose="020B0604020202020204" charset="0"/>
      <p:regular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</p:embeddedFontLst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092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8159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616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99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95CCD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95CCD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95CCD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95CCD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95CCD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94446" y="2810708"/>
            <a:ext cx="612790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3A6B7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Propuestas de Proyecto</a:t>
            </a:r>
            <a:r>
              <a:rPr lang="en-US" sz="4450" dirty="0">
                <a:solidFill>
                  <a:srgbClr val="64B8C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Taller de Proyectos 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68428"/>
            <a:ext cx="7556421" cy="850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Integrantes:</a:t>
            </a:r>
            <a:r>
              <a:rPr lang="en-US" sz="22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Mejía Pauccar Karen L., Huaman Lacuta Edson W., Cuti Uscca Katiliz A.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831266" y="374712"/>
            <a:ext cx="13032938" cy="906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100"/>
              </a:lnSpc>
              <a:buNone/>
            </a:pPr>
            <a:r>
              <a:rPr lang="en-US" sz="5700" dirty="0" err="1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Diagrama</a:t>
            </a:r>
            <a:r>
              <a:rPr lang="en-US" sz="57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 de Gantt</a:t>
            </a:r>
            <a:endParaRPr lang="en-US" sz="5700" dirty="0"/>
          </a:p>
        </p:txBody>
      </p:sp>
      <p:sp>
        <p:nvSpPr>
          <p:cNvPr id="8" name="Shape 6"/>
          <p:cNvSpPr/>
          <p:nvPr/>
        </p:nvSpPr>
        <p:spPr>
          <a:xfrm>
            <a:off x="3033593" y="3970020"/>
            <a:ext cx="10756463" cy="11430"/>
          </a:xfrm>
          <a:prstGeom prst="roundRect">
            <a:avLst>
              <a:gd name="adj" fmla="val 772014"/>
            </a:avLst>
          </a:prstGeom>
          <a:solidFill>
            <a:srgbClr val="BFD3D8"/>
          </a:solidFill>
          <a:ln/>
        </p:spPr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DEBAD1B6-F4FE-4243-7D7C-CB2B50F7C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26" y="1423987"/>
            <a:ext cx="7028360" cy="5414963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B362FA37-9C52-A199-B744-8E749A75A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114" y="2238374"/>
            <a:ext cx="7046002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418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798731" y="-78321"/>
            <a:ext cx="13032938" cy="906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100"/>
              </a:lnSpc>
              <a:buNone/>
            </a:pPr>
            <a:r>
              <a:rPr lang="en-US" sz="5700" dirty="0" err="1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Diagrama</a:t>
            </a:r>
            <a:r>
              <a:rPr lang="en-US" sz="57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 de Gantt</a:t>
            </a:r>
            <a:endParaRPr lang="en-US" sz="5700" dirty="0"/>
          </a:p>
        </p:txBody>
      </p:sp>
      <p:sp>
        <p:nvSpPr>
          <p:cNvPr id="8" name="Shape 6"/>
          <p:cNvSpPr/>
          <p:nvPr/>
        </p:nvSpPr>
        <p:spPr>
          <a:xfrm>
            <a:off x="3033593" y="3970020"/>
            <a:ext cx="10756463" cy="11430"/>
          </a:xfrm>
          <a:prstGeom prst="roundRect">
            <a:avLst>
              <a:gd name="adj" fmla="val 772014"/>
            </a:avLst>
          </a:prstGeom>
          <a:solidFill>
            <a:srgbClr val="BFD3D8"/>
          </a:solidFill>
          <a:ln/>
        </p:spPr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8D7823B-81DD-0D83-0967-8A503D9928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429"/>
          <a:stretch/>
        </p:blipFill>
        <p:spPr>
          <a:xfrm>
            <a:off x="6280235" y="4489415"/>
            <a:ext cx="5911882" cy="339709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91E0B23-A6E8-D2C3-E5D1-E8C93440D2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112"/>
          <a:stretch/>
        </p:blipFill>
        <p:spPr>
          <a:xfrm>
            <a:off x="2438282" y="827745"/>
            <a:ext cx="9753835" cy="367111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6DB569C-05E6-9A33-1756-356A798462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3308" y="4440085"/>
            <a:ext cx="3967181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835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23046" y="231469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3A6B7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Conclusión</a:t>
            </a: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620351" y="3618786"/>
            <a:ext cx="7216259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Encarta Cusqueña Digital</a:t>
            </a: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es una solución innovadora que </a:t>
            </a:r>
            <a:r>
              <a:rPr lang="en-US" sz="1750" dirty="0">
                <a:solidFill>
                  <a:srgbClr val="C3643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democratiza la educación</a:t>
            </a: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reduce la brecha digital y </a:t>
            </a:r>
            <a:r>
              <a:rPr lang="en-US" sz="1750" dirty="0">
                <a:solidFill>
                  <a:srgbClr val="C3643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fortalece la identidad cultural</a:t>
            </a: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del Cusco. Al ser offline y bilingüe, garantiza que ningún niño se quede atrás en su acceso al conocimiento y a su herencia cultural.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363635"/>
            <a:ext cx="30480" cy="1870948"/>
          </a:xfrm>
          <a:prstGeom prst="rect">
            <a:avLst/>
          </a:prstGeom>
          <a:solidFill>
            <a:srgbClr val="95CCDA"/>
          </a:solidFill>
          <a:ln/>
        </p:spPr>
      </p:sp>
      <p:sp>
        <p:nvSpPr>
          <p:cNvPr id="6" name="Text 3"/>
          <p:cNvSpPr/>
          <p:nvPr/>
        </p:nvSpPr>
        <p:spPr>
          <a:xfrm>
            <a:off x="6280190" y="5489734"/>
            <a:ext cx="7556421" cy="425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¡Un futuro educativo inclusivo es posible!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84357" y="453509"/>
            <a:ext cx="2061567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PROPUESTA 1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2344579" y="876181"/>
            <a:ext cx="9941243" cy="711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Gestión de Cierres de Calles en Cusco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15" y="2020133"/>
            <a:ext cx="6536769" cy="6536769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524036" y="2020133"/>
            <a:ext cx="6536769" cy="1045488"/>
          </a:xfrm>
          <a:prstGeom prst="roundRect">
            <a:avLst>
              <a:gd name="adj" fmla="val 10495"/>
            </a:avLst>
          </a:prstGeom>
          <a:solidFill>
            <a:srgbClr val="95CCDA"/>
          </a:solidFill>
          <a:ln w="22860">
            <a:solidFill>
              <a:srgbClr val="BFD3D8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1176" y="2020133"/>
            <a:ext cx="91440" cy="10454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780377" y="2207895"/>
            <a:ext cx="2061567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Problema</a:t>
            </a:r>
            <a:endParaRPr lang="en-US" sz="2300" b="1" dirty="0"/>
          </a:p>
        </p:txBody>
      </p:sp>
      <p:sp>
        <p:nvSpPr>
          <p:cNvPr id="8" name="Text 4"/>
          <p:cNvSpPr/>
          <p:nvPr/>
        </p:nvSpPr>
        <p:spPr>
          <a:xfrm>
            <a:off x="7780377" y="2630567"/>
            <a:ext cx="6181368" cy="445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Congestión vehicular y pérdidas </a:t>
            </a:r>
            <a:r>
              <a:rPr lang="en-US" sz="2000" dirty="0" err="1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económicas</a:t>
            </a:r>
            <a:r>
              <a:rPr lang="en-US" sz="20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</a:p>
          <a:p>
            <a:pPr marL="0" indent="0" algn="l">
              <a:lnSpc>
                <a:spcPts val="1900"/>
              </a:lnSpc>
              <a:buNone/>
            </a:pPr>
            <a:r>
              <a:rPr lang="en-US" sz="2000" dirty="0" err="1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por</a:t>
            </a:r>
            <a:r>
              <a:rPr lang="en-US" sz="20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cierres inesperados.</a:t>
            </a:r>
            <a:endParaRPr lang="en-US" sz="2000" dirty="0"/>
          </a:p>
        </p:txBody>
      </p:sp>
      <p:sp>
        <p:nvSpPr>
          <p:cNvPr id="9" name="Shape 5"/>
          <p:cNvSpPr/>
          <p:nvPr/>
        </p:nvSpPr>
        <p:spPr>
          <a:xfrm>
            <a:off x="7524036" y="3230523"/>
            <a:ext cx="6536769" cy="1292781"/>
          </a:xfrm>
          <a:prstGeom prst="roundRect">
            <a:avLst>
              <a:gd name="adj" fmla="val 8488"/>
            </a:avLst>
          </a:prstGeom>
          <a:solidFill>
            <a:srgbClr val="95CCDA"/>
          </a:solidFill>
          <a:ln w="22860">
            <a:solidFill>
              <a:srgbClr val="BFD3D8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1176" y="3230523"/>
            <a:ext cx="91440" cy="129278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780377" y="3418284"/>
            <a:ext cx="2061567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Solución</a:t>
            </a:r>
            <a:endParaRPr lang="en-US" sz="2300" b="1" dirty="0"/>
          </a:p>
        </p:txBody>
      </p:sp>
      <p:sp>
        <p:nvSpPr>
          <p:cNvPr id="12" name="Text 7"/>
          <p:cNvSpPr/>
          <p:nvPr/>
        </p:nvSpPr>
        <p:spPr>
          <a:xfrm>
            <a:off x="7780377" y="3840956"/>
            <a:ext cx="6092666" cy="4945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Plataforma web móvil oficial con rutas alternas en tiempo real y reportes de incidentes.</a:t>
            </a:r>
            <a:endParaRPr lang="en-US" sz="2000" dirty="0"/>
          </a:p>
        </p:txBody>
      </p:sp>
      <p:sp>
        <p:nvSpPr>
          <p:cNvPr id="13" name="Shape 8"/>
          <p:cNvSpPr/>
          <p:nvPr/>
        </p:nvSpPr>
        <p:spPr>
          <a:xfrm>
            <a:off x="7524036" y="4688205"/>
            <a:ext cx="6536769" cy="1045488"/>
          </a:xfrm>
          <a:prstGeom prst="roundRect">
            <a:avLst>
              <a:gd name="adj" fmla="val 10495"/>
            </a:avLst>
          </a:prstGeom>
          <a:solidFill>
            <a:srgbClr val="95CCDA"/>
          </a:solidFill>
          <a:ln w="22860">
            <a:solidFill>
              <a:srgbClr val="BFD3D8"/>
            </a:solidFill>
            <a:prstDash val="solid"/>
          </a:ln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1176" y="4688205"/>
            <a:ext cx="91440" cy="1045488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780377" y="4875967"/>
            <a:ext cx="2061567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300" b="1" dirty="0" err="1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Impacto</a:t>
            </a:r>
            <a:endParaRPr lang="en-US" sz="2300" b="1" dirty="0"/>
          </a:p>
        </p:txBody>
      </p:sp>
      <p:sp>
        <p:nvSpPr>
          <p:cNvPr id="16" name="Text 10"/>
          <p:cNvSpPr/>
          <p:nvPr/>
        </p:nvSpPr>
        <p:spPr>
          <a:xfrm>
            <a:off x="7780377" y="5298638"/>
            <a:ext cx="6092666" cy="435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Mejora significativa de la </a:t>
            </a:r>
            <a:r>
              <a:rPr lang="en-US" sz="2000" dirty="0" err="1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movilidad</a:t>
            </a:r>
            <a:r>
              <a:rPr lang="en-US" sz="20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urbana</a:t>
            </a:r>
            <a:endParaRPr lang="en-US" sz="2000" dirty="0">
              <a:solidFill>
                <a:srgbClr val="000000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l">
              <a:lnSpc>
                <a:spcPts val="19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y productividad.</a:t>
            </a: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37446" y="474107"/>
            <a:ext cx="2155388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PROPUESTA 2</a:t>
            </a:r>
            <a:endParaRPr lang="en-US" sz="1650" dirty="0"/>
          </a:p>
        </p:txBody>
      </p:sp>
      <p:sp>
        <p:nvSpPr>
          <p:cNvPr id="3" name="Text 1"/>
          <p:cNvSpPr/>
          <p:nvPr/>
        </p:nvSpPr>
        <p:spPr>
          <a:xfrm>
            <a:off x="2689741" y="915829"/>
            <a:ext cx="9250918" cy="743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Reconocimiento Emocional con IA</a:t>
            </a:r>
            <a:endParaRPr lang="en-US" sz="4650" dirty="0"/>
          </a:p>
        </p:txBody>
      </p:sp>
      <p:sp>
        <p:nvSpPr>
          <p:cNvPr id="4" name="Shape 2"/>
          <p:cNvSpPr/>
          <p:nvPr/>
        </p:nvSpPr>
        <p:spPr>
          <a:xfrm>
            <a:off x="603409" y="2112050"/>
            <a:ext cx="6501527" cy="1349454"/>
          </a:xfrm>
          <a:prstGeom prst="roundRect">
            <a:avLst>
              <a:gd name="adj" fmla="val 8131"/>
            </a:avLst>
          </a:prstGeom>
          <a:solidFill>
            <a:srgbClr val="C7E0E7"/>
          </a:solidFill>
          <a:ln w="22860">
            <a:solidFill>
              <a:srgbClr val="BFD3D8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49" y="2112050"/>
            <a:ext cx="91440" cy="134945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67251" y="2307312"/>
            <a:ext cx="2155388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300" b="1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Problema</a:t>
            </a:r>
            <a:endParaRPr lang="en-US" sz="2300" b="1" dirty="0"/>
          </a:p>
        </p:txBody>
      </p:sp>
      <p:sp>
        <p:nvSpPr>
          <p:cNvPr id="7" name="Text 4"/>
          <p:cNvSpPr/>
          <p:nvPr/>
        </p:nvSpPr>
        <p:spPr>
          <a:xfrm>
            <a:off x="867251" y="2749034"/>
            <a:ext cx="6042422" cy="517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Pérdida de la lectura emocional y la conexión en entornos virtuales de aprendizaje.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603409" y="3633907"/>
            <a:ext cx="6501527" cy="1349454"/>
          </a:xfrm>
          <a:prstGeom prst="roundRect">
            <a:avLst>
              <a:gd name="adj" fmla="val 8131"/>
            </a:avLst>
          </a:prstGeom>
          <a:solidFill>
            <a:srgbClr val="C7E0E7"/>
          </a:solidFill>
          <a:ln w="22860">
            <a:solidFill>
              <a:srgbClr val="BFD3D8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49" y="3633907"/>
            <a:ext cx="91440" cy="134945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67251" y="3829169"/>
            <a:ext cx="2155388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300" b="1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Solución</a:t>
            </a:r>
            <a:endParaRPr lang="en-US" sz="2300" b="1" dirty="0"/>
          </a:p>
        </p:txBody>
      </p:sp>
      <p:sp>
        <p:nvSpPr>
          <p:cNvPr id="11" name="Text 7"/>
          <p:cNvSpPr/>
          <p:nvPr/>
        </p:nvSpPr>
        <p:spPr>
          <a:xfrm>
            <a:off x="867251" y="4270891"/>
            <a:ext cx="6042422" cy="517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Sistema de detección de emociones con IA para feedback en tiempo real en sesiones online.</a:t>
            </a:r>
            <a:endParaRPr lang="en-US" sz="2000" dirty="0"/>
          </a:p>
        </p:txBody>
      </p:sp>
      <p:sp>
        <p:nvSpPr>
          <p:cNvPr id="12" name="Shape 8"/>
          <p:cNvSpPr/>
          <p:nvPr/>
        </p:nvSpPr>
        <p:spPr>
          <a:xfrm>
            <a:off x="603409" y="5155763"/>
            <a:ext cx="6501527" cy="1349454"/>
          </a:xfrm>
          <a:prstGeom prst="roundRect">
            <a:avLst>
              <a:gd name="adj" fmla="val 8131"/>
            </a:avLst>
          </a:prstGeom>
          <a:solidFill>
            <a:srgbClr val="C7E0E7"/>
          </a:solidFill>
          <a:ln w="22860">
            <a:solidFill>
              <a:srgbClr val="BFD3D8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49" y="5155763"/>
            <a:ext cx="91440" cy="134945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67251" y="5351026"/>
            <a:ext cx="2155388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300" b="1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Impacto</a:t>
            </a:r>
            <a:endParaRPr lang="en-US" sz="2300" b="1" dirty="0"/>
          </a:p>
        </p:txBody>
      </p:sp>
      <p:sp>
        <p:nvSpPr>
          <p:cNvPr id="15" name="Text 10"/>
          <p:cNvSpPr/>
          <p:nvPr/>
        </p:nvSpPr>
        <p:spPr>
          <a:xfrm>
            <a:off x="867251" y="5792748"/>
            <a:ext cx="6042422" cy="517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Fortalece la participación en el aprendizaje y apoya la salud mental de estudiantes.</a:t>
            </a:r>
            <a:endParaRPr lang="en-US" sz="20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084" y="2112050"/>
            <a:ext cx="6501527" cy="65015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37446" y="474107"/>
            <a:ext cx="2155388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PROPUESTA 3</a:t>
            </a:r>
            <a:endParaRPr lang="en-US" sz="1650" dirty="0"/>
          </a:p>
        </p:txBody>
      </p:sp>
      <p:sp>
        <p:nvSpPr>
          <p:cNvPr id="3" name="Text 1"/>
          <p:cNvSpPr/>
          <p:nvPr/>
        </p:nvSpPr>
        <p:spPr>
          <a:xfrm>
            <a:off x="2492216" y="915829"/>
            <a:ext cx="9645968" cy="743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Sistema de Inventarios para PYMES</a:t>
            </a:r>
            <a:endParaRPr lang="en-US" sz="4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09" y="2112050"/>
            <a:ext cx="6501527" cy="6501527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533084" y="2112050"/>
            <a:ext cx="6501527" cy="1349454"/>
          </a:xfrm>
          <a:prstGeom prst="roundRect">
            <a:avLst>
              <a:gd name="adj" fmla="val 8131"/>
            </a:avLst>
          </a:prstGeom>
          <a:solidFill>
            <a:srgbClr val="95CCDA"/>
          </a:solidFill>
          <a:ln w="22860">
            <a:solidFill>
              <a:srgbClr val="BFD3D8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224" y="2112050"/>
            <a:ext cx="91440" cy="134945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796927" y="2307312"/>
            <a:ext cx="2155388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Problema</a:t>
            </a:r>
            <a:endParaRPr lang="en-US" sz="2300" b="1" dirty="0"/>
          </a:p>
        </p:txBody>
      </p:sp>
      <p:sp>
        <p:nvSpPr>
          <p:cNvPr id="8" name="Text 4"/>
          <p:cNvSpPr/>
          <p:nvPr/>
        </p:nvSpPr>
        <p:spPr>
          <a:xfrm>
            <a:off x="7796927" y="2749034"/>
            <a:ext cx="6042422" cy="517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Pérdidas económicas y descontrol por la falta de una gestión de inventario eficiente.</a:t>
            </a:r>
            <a:endParaRPr lang="en-US" sz="2000" dirty="0"/>
          </a:p>
        </p:txBody>
      </p:sp>
      <p:sp>
        <p:nvSpPr>
          <p:cNvPr id="9" name="Shape 5"/>
          <p:cNvSpPr/>
          <p:nvPr/>
        </p:nvSpPr>
        <p:spPr>
          <a:xfrm>
            <a:off x="7533084" y="3633907"/>
            <a:ext cx="6501527" cy="1349454"/>
          </a:xfrm>
          <a:prstGeom prst="roundRect">
            <a:avLst>
              <a:gd name="adj" fmla="val 8131"/>
            </a:avLst>
          </a:prstGeom>
          <a:solidFill>
            <a:srgbClr val="95CCDA"/>
          </a:solidFill>
          <a:ln w="22860">
            <a:solidFill>
              <a:srgbClr val="BFD3D8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224" y="3633907"/>
            <a:ext cx="91440" cy="134945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796927" y="3829169"/>
            <a:ext cx="2155388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Solución</a:t>
            </a:r>
            <a:endParaRPr lang="en-US" sz="2300" b="1" dirty="0"/>
          </a:p>
        </p:txBody>
      </p:sp>
      <p:sp>
        <p:nvSpPr>
          <p:cNvPr id="12" name="Text 7"/>
          <p:cNvSpPr/>
          <p:nvPr/>
        </p:nvSpPr>
        <p:spPr>
          <a:xfrm>
            <a:off x="7796927" y="4270891"/>
            <a:ext cx="6042422" cy="517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Plataforma web accesible para micro y pequeñas empresas que centraliza el control de stock.</a:t>
            </a:r>
            <a:endParaRPr lang="en-US" sz="2000" dirty="0"/>
          </a:p>
        </p:txBody>
      </p:sp>
      <p:sp>
        <p:nvSpPr>
          <p:cNvPr id="13" name="Shape 8"/>
          <p:cNvSpPr/>
          <p:nvPr/>
        </p:nvSpPr>
        <p:spPr>
          <a:xfrm>
            <a:off x="7533084" y="5155763"/>
            <a:ext cx="6501527" cy="1090851"/>
          </a:xfrm>
          <a:prstGeom prst="roundRect">
            <a:avLst>
              <a:gd name="adj" fmla="val 10059"/>
            </a:avLst>
          </a:prstGeom>
          <a:solidFill>
            <a:srgbClr val="95CCDA"/>
          </a:solidFill>
          <a:ln w="22860">
            <a:solidFill>
              <a:srgbClr val="BFD3D8"/>
            </a:solidFill>
            <a:prstDash val="solid"/>
          </a:ln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0224" y="5155763"/>
            <a:ext cx="91440" cy="109085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796927" y="5351026"/>
            <a:ext cx="2155388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Impacto</a:t>
            </a:r>
            <a:endParaRPr lang="en-US" sz="2300" b="1" dirty="0"/>
          </a:p>
        </p:txBody>
      </p:sp>
      <p:sp>
        <p:nvSpPr>
          <p:cNvPr id="16" name="Text 10"/>
          <p:cNvSpPr/>
          <p:nvPr/>
        </p:nvSpPr>
        <p:spPr>
          <a:xfrm>
            <a:off x="7796927" y="5792748"/>
            <a:ext cx="6042422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Aumenta la eficiencia operativa, reduce </a:t>
            </a:r>
            <a:r>
              <a:rPr lang="en-US" sz="2000" dirty="0" err="1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costos</a:t>
            </a:r>
            <a:r>
              <a:rPr lang="en-US" sz="20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 mejora la competitividad.</a:t>
            </a:r>
            <a:endParaRPr 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37446" y="474107"/>
            <a:ext cx="2155388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PROPUESTA 4</a:t>
            </a:r>
            <a:endParaRPr lang="en-US" sz="1650" dirty="0"/>
          </a:p>
        </p:txBody>
      </p:sp>
      <p:sp>
        <p:nvSpPr>
          <p:cNvPr id="3" name="Text 1"/>
          <p:cNvSpPr/>
          <p:nvPr/>
        </p:nvSpPr>
        <p:spPr>
          <a:xfrm>
            <a:off x="3901916" y="915829"/>
            <a:ext cx="6826448" cy="743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Encarta Cusqueña Digital</a:t>
            </a:r>
            <a:endParaRPr lang="en-US" sz="4650" dirty="0"/>
          </a:p>
        </p:txBody>
      </p:sp>
      <p:sp>
        <p:nvSpPr>
          <p:cNvPr id="4" name="Shape 2"/>
          <p:cNvSpPr/>
          <p:nvPr/>
        </p:nvSpPr>
        <p:spPr>
          <a:xfrm>
            <a:off x="603409" y="2112050"/>
            <a:ext cx="6501527" cy="1349454"/>
          </a:xfrm>
          <a:prstGeom prst="roundRect">
            <a:avLst>
              <a:gd name="adj" fmla="val 8131"/>
            </a:avLst>
          </a:prstGeom>
          <a:solidFill>
            <a:srgbClr val="C7E0E7"/>
          </a:solidFill>
          <a:ln w="22860">
            <a:solidFill>
              <a:srgbClr val="BFD3D8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49" y="2112050"/>
            <a:ext cx="91440" cy="134945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67251" y="2307312"/>
            <a:ext cx="2155388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300" b="1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Problema</a:t>
            </a:r>
            <a:endParaRPr lang="en-US" sz="2300" b="1" dirty="0"/>
          </a:p>
        </p:txBody>
      </p:sp>
      <p:sp>
        <p:nvSpPr>
          <p:cNvPr id="7" name="Text 4"/>
          <p:cNvSpPr/>
          <p:nvPr/>
        </p:nvSpPr>
        <p:spPr>
          <a:xfrm>
            <a:off x="867251" y="2749034"/>
            <a:ext cx="6042422" cy="517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38% de hogares rurales sin internet (INEI 2023), lo que limita el acceso a la información.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603409" y="3633907"/>
            <a:ext cx="6501527" cy="1349454"/>
          </a:xfrm>
          <a:prstGeom prst="roundRect">
            <a:avLst>
              <a:gd name="adj" fmla="val 8131"/>
            </a:avLst>
          </a:prstGeom>
          <a:solidFill>
            <a:srgbClr val="C7E0E7"/>
          </a:solidFill>
          <a:ln w="22860">
            <a:solidFill>
              <a:srgbClr val="BFD3D8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49" y="3633907"/>
            <a:ext cx="91440" cy="134945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67251" y="3829169"/>
            <a:ext cx="2155388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300" b="1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Solución</a:t>
            </a:r>
            <a:endParaRPr lang="en-US" sz="2300" b="1" dirty="0"/>
          </a:p>
        </p:txBody>
      </p:sp>
      <p:sp>
        <p:nvSpPr>
          <p:cNvPr id="11" name="Text 7"/>
          <p:cNvSpPr/>
          <p:nvPr/>
        </p:nvSpPr>
        <p:spPr>
          <a:xfrm>
            <a:off x="867251" y="4270891"/>
            <a:ext cx="6042422" cy="517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Repositorio educativo offline con contenidos bilingües (Español–Quechua) y multimedia.</a:t>
            </a:r>
            <a:endParaRPr lang="en-US" sz="2000" dirty="0"/>
          </a:p>
        </p:txBody>
      </p:sp>
      <p:sp>
        <p:nvSpPr>
          <p:cNvPr id="12" name="Shape 8"/>
          <p:cNvSpPr/>
          <p:nvPr/>
        </p:nvSpPr>
        <p:spPr>
          <a:xfrm>
            <a:off x="603409" y="5155763"/>
            <a:ext cx="6501527" cy="1349454"/>
          </a:xfrm>
          <a:prstGeom prst="roundRect">
            <a:avLst>
              <a:gd name="adj" fmla="val 8131"/>
            </a:avLst>
          </a:prstGeom>
          <a:solidFill>
            <a:srgbClr val="C7E0E7"/>
          </a:solidFill>
          <a:ln w="22860">
            <a:solidFill>
              <a:srgbClr val="BFD3D8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49" y="5155763"/>
            <a:ext cx="91440" cy="134945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67251" y="5351026"/>
            <a:ext cx="2155388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300" b="1" dirty="0" err="1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Impacto</a:t>
            </a:r>
            <a:endParaRPr lang="en-US" sz="2300" b="1" dirty="0"/>
          </a:p>
        </p:txBody>
      </p:sp>
      <p:sp>
        <p:nvSpPr>
          <p:cNvPr id="15" name="Text 10"/>
          <p:cNvSpPr/>
          <p:nvPr/>
        </p:nvSpPr>
        <p:spPr>
          <a:xfrm>
            <a:off x="867251" y="5792748"/>
            <a:ext cx="6042422" cy="517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 la brecha digital, promueve la educación inclusiva y preserva el Quechua.</a:t>
            </a:r>
            <a:endParaRPr lang="en-US" sz="20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084" y="2112050"/>
            <a:ext cx="6501527" cy="65015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65496" y="1115616"/>
            <a:ext cx="104994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Comparación y </a:t>
            </a:r>
            <a:r>
              <a:rPr lang="en-US" sz="4450" dirty="0">
                <a:solidFill>
                  <a:srgbClr val="C3643D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Selección de Propuestas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91370"/>
            <a:ext cx="5597723" cy="283488"/>
          </a:xfrm>
          <a:prstGeom prst="roundRect">
            <a:avLst>
              <a:gd name="adj" fmla="val 33606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91370"/>
            <a:ext cx="1959173" cy="28348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561534" y="2391370"/>
            <a:ext cx="61186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35%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2958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P1: Movilidad Urbana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3448645"/>
            <a:ext cx="6379607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Sistema web móvil para gestión de cierres de calles en Cusco y rutas alternas.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56884" y="2391370"/>
            <a:ext cx="5597843" cy="283488"/>
          </a:xfrm>
          <a:prstGeom prst="roundRect">
            <a:avLst>
              <a:gd name="adj" fmla="val 33606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2391370"/>
            <a:ext cx="1231463" cy="28348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3224748" y="2391370"/>
            <a:ext cx="61186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22%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7456884" y="2958227"/>
            <a:ext cx="39975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P2: Reconocimiento Emocional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456884" y="3448645"/>
            <a:ext cx="6379726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IA para educación y psicología online, detectando emociones en tiempo real.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695944"/>
            <a:ext cx="5597723" cy="283488"/>
          </a:xfrm>
          <a:prstGeom prst="roundRect">
            <a:avLst>
              <a:gd name="adj" fmla="val 33606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95944"/>
            <a:ext cx="1735217" cy="28348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561534" y="4695944"/>
            <a:ext cx="61186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31%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5262801"/>
            <a:ext cx="28880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P3: Inventarios PYMES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793790" y="5753219"/>
            <a:ext cx="6379607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Sistema de información para control de stock en micro y pequeñas empresas.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56884" y="4695944"/>
            <a:ext cx="5597843" cy="283488"/>
          </a:xfrm>
          <a:prstGeom prst="roundRect">
            <a:avLst>
              <a:gd name="adj" fmla="val 33606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4695944"/>
            <a:ext cx="2295049" cy="283488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3224748" y="4695944"/>
            <a:ext cx="61186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41%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456884" y="5262801"/>
            <a:ext cx="37535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P4: Encarta Cusqueña Digital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456884" y="5753219"/>
            <a:ext cx="6379726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Repositorio offline bilingüe (Español–Quechua) para zonas rurales.</a:t>
            </a:r>
            <a:endParaRPr lang="en-US" sz="1750" dirty="0"/>
          </a:p>
        </p:txBody>
      </p:sp>
      <p:sp>
        <p:nvSpPr>
          <p:cNvPr id="23" name="Text 17"/>
          <p:cNvSpPr/>
          <p:nvPr/>
        </p:nvSpPr>
        <p:spPr>
          <a:xfrm>
            <a:off x="793790" y="6688693"/>
            <a:ext cx="13042821" cy="425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</a:t>
            </a:r>
            <a:r>
              <a:rPr lang="en-US" sz="2200" dirty="0">
                <a:solidFill>
                  <a:srgbClr val="C3643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Encarta Cusqueña Digital</a:t>
            </a:r>
            <a:r>
              <a:rPr lang="en-US" sz="22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fue seleccionada por su mayor puntaje.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812" y="779740"/>
            <a:ext cx="7582376" cy="1394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43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¿Por qué </a:t>
            </a:r>
            <a:r>
              <a:rPr lang="en-US" sz="4350" dirty="0">
                <a:solidFill>
                  <a:srgbClr val="64B8C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Encarta Cusqueña Digital</a:t>
            </a:r>
            <a:r>
              <a:rPr lang="en-US" sz="43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?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812" y="2627233"/>
            <a:ext cx="111443" cy="1114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15258" y="2508766"/>
            <a:ext cx="2799874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Impacto y Factibilidad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1115258" y="2991088"/>
            <a:ext cx="7247930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Obtuvo el mayor puntaje en criterios de factibilidad e impacto social.</a:t>
            </a:r>
            <a:endParaRPr lang="en-US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812" y="3890367"/>
            <a:ext cx="111443" cy="11144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115258" y="3771900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Educación Inclusiva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1115258" y="4254222"/>
            <a:ext cx="7247930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Aborda problemas de educación, inclusión digital y preservación cultural.</a:t>
            </a:r>
            <a:endParaRPr lang="en-US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812" y="5153501"/>
            <a:ext cx="111443" cy="11144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15258" y="5035034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Beneficio Directo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1115258" y="5517356"/>
            <a:ext cx="7247930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Beneficia a escolares y familias en zonas rurales de Cusco sin acceso a internet.</a:t>
            </a:r>
            <a:endParaRPr lang="en-US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812" y="6751320"/>
            <a:ext cx="111443" cy="11144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15258" y="6632853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Preservación Cultural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1115258" y="7115175"/>
            <a:ext cx="7247930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Promueve la lengua Quechua y fortalece la identidad regional andina.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74727" y="1251347"/>
            <a:ext cx="39944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DIAGNÓSTICO DEL PROBLEMA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793790" y="1832491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Acceso Limitado a </a:t>
            </a:r>
            <a:r>
              <a:rPr lang="en-US" sz="6150" dirty="0">
                <a:solidFill>
                  <a:srgbClr val="C3643D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Contenidos Educativos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1133951" y="5362456"/>
            <a:ext cx="7216259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falta de acceso a </a:t>
            </a:r>
            <a:r>
              <a:rPr lang="en-US" sz="175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contenidos educativos actualizados y bilingües</a:t>
            </a: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(Español–Quechua) en el Cusco rural, limita significativamente el aprendizaje y la preservación cultural. Esta situación agrava la brecha educativa y excluye a comunidades quechua-hablantes.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5107305"/>
            <a:ext cx="30480" cy="1870948"/>
          </a:xfrm>
          <a:prstGeom prst="rect">
            <a:avLst/>
          </a:prstGeom>
          <a:solidFill>
            <a:srgbClr val="95CCDA"/>
          </a:solidFill>
          <a:ln/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88129" y="1030724"/>
            <a:ext cx="265402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ANÁLISIS DETALLADO</a:t>
            </a:r>
            <a:endParaRPr lang="en-US" sz="2050" dirty="0"/>
          </a:p>
        </p:txBody>
      </p:sp>
      <p:sp>
        <p:nvSpPr>
          <p:cNvPr id="3" name="Text 1"/>
          <p:cNvSpPr/>
          <p:nvPr/>
        </p:nvSpPr>
        <p:spPr>
          <a:xfrm>
            <a:off x="798671" y="1569006"/>
            <a:ext cx="13032938" cy="906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100"/>
              </a:lnSpc>
              <a:buNone/>
            </a:pPr>
            <a:r>
              <a:rPr lang="en-US" sz="57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Retos Específicos del Acceso Educativo</a:t>
            </a:r>
            <a:endParaRPr lang="en-US" sz="5700" dirty="0"/>
          </a:p>
        </p:txBody>
      </p:sp>
      <p:sp>
        <p:nvSpPr>
          <p:cNvPr id="4" name="Shape 2"/>
          <p:cNvSpPr/>
          <p:nvPr/>
        </p:nvSpPr>
        <p:spPr>
          <a:xfrm>
            <a:off x="735330" y="2790111"/>
            <a:ext cx="2193250" cy="1189434"/>
          </a:xfrm>
          <a:prstGeom prst="roundRect">
            <a:avLst>
              <a:gd name="adj" fmla="val 741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684258" y="3200162"/>
            <a:ext cx="295394" cy="369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3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3138607" y="3000137"/>
            <a:ext cx="2639616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Escasez de Materiales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3138607" y="3454360"/>
            <a:ext cx="6287333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Falta de recursos educativos bilingües que reflejen la realidad local.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3033593" y="3970020"/>
            <a:ext cx="10756463" cy="11430"/>
          </a:xfrm>
          <a:prstGeom prst="roundRect">
            <a:avLst>
              <a:gd name="adj" fmla="val 772014"/>
            </a:avLst>
          </a:prstGeom>
          <a:solidFill>
            <a:srgbClr val="BFD3D8"/>
          </a:solidFill>
          <a:ln/>
        </p:spPr>
      </p:sp>
      <p:sp>
        <p:nvSpPr>
          <p:cNvPr id="9" name="Shape 7"/>
          <p:cNvSpPr/>
          <p:nvPr/>
        </p:nvSpPr>
        <p:spPr>
          <a:xfrm>
            <a:off x="735330" y="4084558"/>
            <a:ext cx="4386501" cy="1504593"/>
          </a:xfrm>
          <a:prstGeom prst="roundRect">
            <a:avLst>
              <a:gd name="adj" fmla="val 5865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2780824" y="4652248"/>
            <a:ext cx="295394" cy="369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3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5331857" y="4294584"/>
            <a:ext cx="2966918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Dependencia de Internet</a:t>
            </a:r>
            <a:endParaRPr lang="en-US" sz="2050" dirty="0"/>
          </a:p>
        </p:txBody>
      </p:sp>
      <p:sp>
        <p:nvSpPr>
          <p:cNvPr id="12" name="Text 10"/>
          <p:cNvSpPr/>
          <p:nvPr/>
        </p:nvSpPr>
        <p:spPr>
          <a:xfrm>
            <a:off x="5331857" y="4748808"/>
            <a:ext cx="8353187" cy="6303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Aplicaciones y plataformas educativas que requieren conectividad, inaccesible en zonas rurales.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5226844" y="5579626"/>
            <a:ext cx="8563213" cy="11430"/>
          </a:xfrm>
          <a:prstGeom prst="roundRect">
            <a:avLst>
              <a:gd name="adj" fmla="val 772014"/>
            </a:avLst>
          </a:prstGeom>
          <a:solidFill>
            <a:srgbClr val="BFD3D8"/>
          </a:solidFill>
          <a:ln/>
        </p:spPr>
      </p:sp>
      <p:sp>
        <p:nvSpPr>
          <p:cNvPr id="14" name="Shape 12"/>
          <p:cNvSpPr/>
          <p:nvPr/>
        </p:nvSpPr>
        <p:spPr>
          <a:xfrm>
            <a:off x="735330" y="5694164"/>
            <a:ext cx="6579870" cy="1504593"/>
          </a:xfrm>
          <a:prstGeom prst="roundRect">
            <a:avLst>
              <a:gd name="adj" fmla="val 5865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3877508" y="6261854"/>
            <a:ext cx="295394" cy="369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3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</a:t>
            </a:r>
            <a:endParaRPr lang="en-US" sz="2300" dirty="0"/>
          </a:p>
        </p:txBody>
      </p:sp>
      <p:sp>
        <p:nvSpPr>
          <p:cNvPr id="16" name="Text 14"/>
          <p:cNvSpPr/>
          <p:nvPr/>
        </p:nvSpPr>
        <p:spPr>
          <a:xfrm>
            <a:off x="7525226" y="5904190"/>
            <a:ext cx="3176230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Ausencia de Interactividad</a:t>
            </a:r>
            <a:endParaRPr lang="en-US" sz="2050" dirty="0"/>
          </a:p>
        </p:txBody>
      </p:sp>
      <p:sp>
        <p:nvSpPr>
          <p:cNvPr id="17" name="Text 15"/>
          <p:cNvSpPr/>
          <p:nvPr/>
        </p:nvSpPr>
        <p:spPr>
          <a:xfrm>
            <a:off x="7525226" y="6358414"/>
            <a:ext cx="6159818" cy="6303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Falta de recursos didácticos interactivos y contextualizados a la cultura cusqueña.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567</Words>
  <Application>Microsoft Office PowerPoint</Application>
  <PresentationFormat>Personalizado</PresentationFormat>
  <Paragraphs>91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Host Grotesk Medium</vt:lpstr>
      <vt:lpstr>Arial</vt:lpstr>
      <vt:lpstr>Calibri</vt:lpstr>
      <vt:lpstr>Roboto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HP USER</dc:creator>
  <cp:lastModifiedBy>HP USER</cp:lastModifiedBy>
  <cp:revision>2</cp:revision>
  <dcterms:created xsi:type="dcterms:W3CDTF">2025-09-11T17:12:59Z</dcterms:created>
  <dcterms:modified xsi:type="dcterms:W3CDTF">2025-09-12T17:01:53Z</dcterms:modified>
</cp:coreProperties>
</file>